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699" r:id="rId3"/>
  </p:sldMasterIdLst>
  <p:notesMasterIdLst>
    <p:notesMasterId r:id="rId12"/>
  </p:notesMasterIdLst>
  <p:sldIdLst>
    <p:sldId id="533" r:id="rId4"/>
    <p:sldId id="561" r:id="rId5"/>
    <p:sldId id="559" r:id="rId6"/>
    <p:sldId id="556" r:id="rId7"/>
    <p:sldId id="552" r:id="rId8"/>
    <p:sldId id="554" r:id="rId9"/>
    <p:sldId id="562" r:id="rId10"/>
    <p:sldId id="535" r:id="rId1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." initials=".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DEDF9"/>
    <a:srgbClr val="FF5050"/>
    <a:srgbClr val="800000"/>
    <a:srgbClr val="1981FF"/>
    <a:srgbClr val="3333FF"/>
    <a:srgbClr val="FFFF66"/>
    <a:srgbClr val="AFDC7E"/>
    <a:srgbClr val="FF0066"/>
    <a:srgbClr val="DAA600"/>
    <a:srgbClr val="A2B1C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1941" autoAdjust="0"/>
  </p:normalViewPr>
  <p:slideViewPr>
    <p:cSldViewPr>
      <p:cViewPr>
        <p:scale>
          <a:sx n="86" d="100"/>
          <a:sy n="86" d="100"/>
        </p:scale>
        <p:origin x="-684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00.1\work1\Musor\&#1044;&#1084;&#1080;&#1090;&#1088;&#1077;&#1085;&#1082;&#1086;\&#1045;&#1078;&#1077;&#1085;&#1077;&#1076;%20&#1080;&#1085;&#1092;&#1086;&#1088;&#1084;%20&#1085;&#1072;%2001%20&#1086;&#1082;&#1090;%202016%20(&#1089;&#1080;&#1090;%20&#1085;&#1072;%20&#1088;%20&#1090;&#1088;&#1091;&#1076;&#1072;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00.1\work1\Musor\&#1054;&#1089;&#1080;&#1085;&#1072;%20&#1040;.&#1042;\1-&#1043;&#1059;%20(&#1075;&#1086;&#1089;%20&#1091;&#1089;&#1083;&#1091;&#1075;&#1080;)\&#1059;&#1088;&#1086;&#1074;&#1077;&#1085;&#1100;%20&#1073;&#1077;&#1079;-&#109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00.1\work1\Musor\&#1054;&#1089;&#1080;&#1085;&#1072;%20&#1040;.&#1042;\1-&#1043;&#1059;%20(&#1075;&#1086;&#1089;%20&#1091;&#1089;&#1083;&#1091;&#1075;&#1080;)\&#1059;&#1088;&#1086;&#1074;&#1077;&#1085;&#1100;%20&#1073;&#1077;&#1079;-&#1094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00.1\work1\Musor\&#1054;&#1089;&#1080;&#1085;&#1072;%20&#1040;.&#1042;\&#1045;&#1078;&#1077;&#1085;&#1077;&#1076;%20&#1080;&#1085;&#1092;&#1086;&#1088;&#1084;%20&#1085;&#1072;%2001%20&#1086;&#1082;&#1090;%202016%20(&#1089;&#1080;&#1090;%20&#1085;&#1072;%20&#1088;%20&#1090;&#1088;&#1091;&#1076;&#1072;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8763547586718581"/>
          <c:y val="0"/>
          <c:w val="0.58079658485079888"/>
          <c:h val="0.89214041589318827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6"/>
            <c:spPr>
              <a:solidFill>
                <a:srgbClr val="00B050"/>
              </a:solidFill>
              <a:ln w="25400">
                <a:noFill/>
              </a:ln>
            </c:spPr>
          </c:dPt>
          <c:dPt>
            <c:idx val="7"/>
            <c:spPr>
              <a:solidFill>
                <a:srgbClr val="C00000"/>
              </a:solidFill>
            </c:spPr>
          </c:dPt>
          <c:dPt>
            <c:idx val="9"/>
            <c:spPr>
              <a:solidFill>
                <a:srgbClr val="FF5050"/>
              </a:solidFill>
              <a:ln w="25400">
                <a:noFill/>
              </a:ln>
            </c:spPr>
          </c:dPt>
          <c:dPt>
            <c:idx val="10"/>
            <c:spPr>
              <a:solidFill>
                <a:srgbClr val="00B0F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2.3028209556707011E-3"/>
                  <c:y val="-1.088064268209568E-2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'С-З на 01.10.16'!$A$2:$A$14</c:f>
              <c:strCache>
                <c:ptCount val="13"/>
                <c:pt idx="0">
                  <c:v>НЕНЕЦКИЙ АВТ. ОКРУГ</c:v>
                </c:pt>
                <c:pt idx="1">
                  <c:v>РЕСПУБЛИКА КАРЕЛИЯ</c:v>
                </c:pt>
                <c:pt idx="2">
                  <c:v>АРХАНГЕЛЬСКАЯ ОБЛАСТЬ</c:v>
                </c:pt>
                <c:pt idx="3">
                  <c:v>РЕСПУБЛИКА КОМИ</c:v>
                </c:pt>
                <c:pt idx="4">
                  <c:v>МУРМАНСКАЯ ОБЛАСТЬ</c:v>
                </c:pt>
                <c:pt idx="5">
                  <c:v>ВОЛОГОДСКАЯ ОБЛАСТЬ</c:v>
                </c:pt>
                <c:pt idx="6">
                  <c:v>ПСКОВСКАЯ ОБЛАСТЬ</c:v>
                </c:pt>
                <c:pt idx="7">
                  <c:v>РОССИЙСКАЯ ФЕДЕРАЦИЯ</c:v>
                </c:pt>
                <c:pt idx="8">
                  <c:v>КАЛИНИНГРАДСКАЯ ОБЛАСТЬ</c:v>
                </c:pt>
                <c:pt idx="9">
                  <c:v>НОВГОРОДСКАЯ ОБЛАСТЬ</c:v>
                </c:pt>
                <c:pt idx="10">
                  <c:v>СЕВЕРО-ЗАПАДНЫЙ ФЕДЕРАЛЬНЫЙ ОКРУГ</c:v>
                </c:pt>
                <c:pt idx="11">
                  <c:v>ЛЕНИНГРАДСКАЯ ОБЛАСТЬ</c:v>
                </c:pt>
                <c:pt idx="12">
                  <c:v>г. САНКТ-ПЕТЕРБУРГ</c:v>
                </c:pt>
              </c:strCache>
            </c:strRef>
          </c:cat>
          <c:val>
            <c:numRef>
              <c:f>'С-З на 01.10.16'!$B$2:$B$14</c:f>
              <c:numCache>
                <c:formatCode>0.0_)</c:formatCode>
                <c:ptCount val="13"/>
                <c:pt idx="0">
                  <c:v>2.2000000000000002</c:v>
                </c:pt>
                <c:pt idx="1">
                  <c:v>1.8</c:v>
                </c:pt>
                <c:pt idx="2">
                  <c:v>1.6</c:v>
                </c:pt>
                <c:pt idx="3">
                  <c:v>1.5</c:v>
                </c:pt>
                <c:pt idx="4">
                  <c:v>1.4</c:v>
                </c:pt>
                <c:pt idx="5">
                  <c:v>1.3</c:v>
                </c:pt>
                <c:pt idx="6">
                  <c:v>1.2</c:v>
                </c:pt>
                <c:pt idx="7">
                  <c:v>1.1000000000000001</c:v>
                </c:pt>
                <c:pt idx="8">
                  <c:v>1.1000000000000001</c:v>
                </c:pt>
                <c:pt idx="9">
                  <c:v>1</c:v>
                </c:pt>
                <c:pt idx="10">
                  <c:v>0.9</c:v>
                </c:pt>
                <c:pt idx="11">
                  <c:v>0.4</c:v>
                </c:pt>
                <c:pt idx="12">
                  <c:v>0.4</c:v>
                </c:pt>
              </c:numCache>
            </c:numRef>
          </c:val>
        </c:ser>
        <c:axId val="84501248"/>
        <c:axId val="85966848"/>
      </c:barChart>
      <c:catAx>
        <c:axId val="8450124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5966848"/>
        <c:crosses val="autoZero"/>
        <c:auto val="1"/>
        <c:lblAlgn val="ctr"/>
        <c:lblOffset val="100"/>
      </c:catAx>
      <c:valAx>
        <c:axId val="85966848"/>
        <c:scaling>
          <c:orientation val="minMax"/>
          <c:max val="2.5"/>
          <c:min val="0"/>
        </c:scaling>
        <c:axPos val="b"/>
        <c:numFmt formatCode="0.0_)" sourceLinked="1"/>
        <c:tickLblPos val="nextTo"/>
        <c:spPr>
          <a:ln w="3175"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4501248"/>
        <c:crosses val="autoZero"/>
        <c:crossBetween val="between"/>
        <c:majorUnit val="1"/>
        <c:minorUnit val="0.2"/>
      </c:valAx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0"/>
            <c:spPr>
              <a:solidFill>
                <a:srgbClr val="FF5050"/>
              </a:solidFill>
            </c:spPr>
          </c:dPt>
          <c:dLbls>
            <c:showVal val="1"/>
          </c:dLbls>
          <c:cat>
            <c:strRef>
              <c:f>Лист3!$F$15:$F$24</c:f>
              <c:strCache>
                <c:ptCount val="10"/>
                <c:pt idx="0">
                  <c:v>НА 01 ОКТЯБРЯ</c:v>
                </c:pt>
                <c:pt idx="1">
                  <c:v>НА 01 СЕНТЯБРЯ</c:v>
                </c:pt>
                <c:pt idx="2">
                  <c:v>НА 01 АВГУСТА</c:v>
                </c:pt>
                <c:pt idx="3">
                  <c:v>НА 01 ИЮЛЯ</c:v>
                </c:pt>
                <c:pt idx="4">
                  <c:v>НА 01 ИЮНЯ</c:v>
                </c:pt>
                <c:pt idx="5">
                  <c:v>НА 01 МАЯ</c:v>
                </c:pt>
                <c:pt idx="6">
                  <c:v>НА 01 АПРЕЛЯ</c:v>
                </c:pt>
                <c:pt idx="7">
                  <c:v>НА 01 МАРТА</c:v>
                </c:pt>
                <c:pt idx="8">
                  <c:v>НА 01 ФЕВРАЛЯ</c:v>
                </c:pt>
                <c:pt idx="9">
                  <c:v>НА 01 ЯНВАРЯ</c:v>
                </c:pt>
              </c:strCache>
            </c:strRef>
          </c:cat>
          <c:val>
            <c:numRef>
              <c:f>Лист3!$G$15:$G$24</c:f>
              <c:numCache>
                <c:formatCode>0.0</c:formatCode>
                <c:ptCount val="10"/>
                <c:pt idx="0">
                  <c:v>1</c:v>
                </c:pt>
                <c:pt idx="1">
                  <c:v>1.1000000000000001</c:v>
                </c:pt>
                <c:pt idx="2">
                  <c:v>1.2</c:v>
                </c:pt>
                <c:pt idx="3">
                  <c:v>1.2</c:v>
                </c:pt>
                <c:pt idx="4">
                  <c:v>1.2</c:v>
                </c:pt>
                <c:pt idx="5">
                  <c:v>1.3</c:v>
                </c:pt>
                <c:pt idx="6">
                  <c:v>1.3</c:v>
                </c:pt>
                <c:pt idx="7">
                  <c:v>1.3</c:v>
                </c:pt>
                <c:pt idx="8">
                  <c:v>1.3</c:v>
                </c:pt>
                <c:pt idx="9">
                  <c:v>1.3</c:v>
                </c:pt>
              </c:numCache>
            </c:numRef>
          </c:val>
        </c:ser>
        <c:dLbls>
          <c:showVal val="1"/>
        </c:dLbls>
        <c:gapWidth val="226"/>
        <c:axId val="86252928"/>
        <c:axId val="86262912"/>
      </c:barChart>
      <c:catAx>
        <c:axId val="86252928"/>
        <c:scaling>
          <c:orientation val="minMax"/>
        </c:scaling>
        <c:axPos val="l"/>
        <c:majorTickMark val="none"/>
        <c:tickLblPos val="nextTo"/>
        <c:crossAx val="86262912"/>
        <c:crosses val="autoZero"/>
        <c:auto val="1"/>
        <c:lblAlgn val="ctr"/>
        <c:lblOffset val="100"/>
        <c:tickLblSkip val="1"/>
      </c:catAx>
      <c:valAx>
        <c:axId val="86262912"/>
        <c:scaling>
          <c:orientation val="minMax"/>
          <c:max val="1.5"/>
        </c:scaling>
        <c:axPos val="b"/>
        <c:numFmt formatCode="0.0" sourceLinked="1"/>
        <c:majorTickMark val="none"/>
        <c:tickLblPos val="nextTo"/>
        <c:crossAx val="86252928"/>
        <c:crosses val="autoZero"/>
        <c:crossBetween val="between"/>
        <c:majorUnit val="0.5"/>
      </c:valAx>
    </c:plotArea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sz="1600" baseline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регистрируемой безработицы к трудоспособному населению в разрезе муниципальных районов (городского округа) Новгородской области на 01.10.2016 г. в сравнении с 01.01.2016 г.  </a:t>
            </a:r>
            <a:endParaRPr lang="ru-RU" sz="1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096419753086418"/>
          <c:y val="1.1503623188405821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Лист2!$B$6</c:f>
              <c:strCache>
                <c:ptCount val="1"/>
                <c:pt idx="0">
                  <c:v>на 1 октября 2016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7"/>
              <c:layout>
                <c:manualLayout>
                  <c:x val="-7.8395061728395114E-3"/>
                  <c:y val="3.8345410628019467E-3"/>
                </c:manualLayout>
              </c:layout>
              <c:showVal val="1"/>
            </c:dLbl>
            <c:dLbl>
              <c:idx val="18"/>
              <c:layout>
                <c:manualLayout>
                  <c:x val="-9.7993827160494183E-3"/>
                  <c:y val="0"/>
                </c:manualLayout>
              </c:layout>
              <c:showVal val="1"/>
            </c:dLbl>
            <c:dLbl>
              <c:idx val="19"/>
              <c:layout>
                <c:manualLayout>
                  <c:x val="-1.1759259259259261E-2"/>
                  <c:y val="5.887261264602311E-3"/>
                </c:manualLayout>
              </c:layout>
              <c:showVal val="1"/>
            </c:dLbl>
            <c:dLbl>
              <c:idx val="22"/>
              <c:layout>
                <c:manualLayout>
                  <c:x val="-3.5930654884856837E-17"/>
                  <c:y val="5.751811594202909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Лист2!$C$5:$Y$5</c:f>
              <c:strCache>
                <c:ptCount val="23"/>
                <c:pt idx="0">
                  <c:v>Маревский</c:v>
                </c:pt>
                <c:pt idx="1">
                  <c:v>Демянский</c:v>
                </c:pt>
                <c:pt idx="2">
                  <c:v>Любытинский</c:v>
                </c:pt>
                <c:pt idx="3">
                  <c:v>Солецкий</c:v>
                </c:pt>
                <c:pt idx="4">
                  <c:v>В.Новгород</c:v>
                </c:pt>
                <c:pt idx="5">
                  <c:v>Поддорский</c:v>
                </c:pt>
                <c:pt idx="6">
                  <c:v>Чудовский</c:v>
                </c:pt>
                <c:pt idx="7">
                  <c:v>Мошенской</c:v>
                </c:pt>
                <c:pt idx="8">
                  <c:v>Новгородский </c:v>
                </c:pt>
                <c:pt idx="9">
                  <c:v>Область к  труд.нас.</c:v>
                </c:pt>
                <c:pt idx="10">
                  <c:v>Старорусский</c:v>
                </c:pt>
                <c:pt idx="11">
                  <c:v>Шимский</c:v>
                </c:pt>
                <c:pt idx="12">
                  <c:v>Волотовский</c:v>
                </c:pt>
                <c:pt idx="13">
                  <c:v>Парфинский</c:v>
                </c:pt>
                <c:pt idx="14">
                  <c:v>Крестецкий</c:v>
                </c:pt>
                <c:pt idx="15">
                  <c:v>Батецкий</c:v>
                </c:pt>
                <c:pt idx="16">
                  <c:v>Валдайский</c:v>
                </c:pt>
                <c:pt idx="17">
                  <c:v>Хвойнинский</c:v>
                </c:pt>
                <c:pt idx="18">
                  <c:v>Холмский</c:v>
                </c:pt>
                <c:pt idx="19">
                  <c:v>М.Вишерский</c:v>
                </c:pt>
                <c:pt idx="20">
                  <c:v>Пестовский</c:v>
                </c:pt>
                <c:pt idx="21">
                  <c:v>Окуловский</c:v>
                </c:pt>
                <c:pt idx="22">
                  <c:v>Боровичский</c:v>
                </c:pt>
              </c:strCache>
            </c:strRef>
          </c:cat>
          <c:val>
            <c:numRef>
              <c:f>Лист2!$C$6:$Y$6</c:f>
              <c:numCache>
                <c:formatCode>0.0</c:formatCode>
                <c:ptCount val="23"/>
                <c:pt idx="0">
                  <c:v>1.6</c:v>
                </c:pt>
                <c:pt idx="1">
                  <c:v>1.5</c:v>
                </c:pt>
                <c:pt idx="2">
                  <c:v>1.4</c:v>
                </c:pt>
                <c:pt idx="3">
                  <c:v>1.4</c:v>
                </c:pt>
                <c:pt idx="4">
                  <c:v>1.3</c:v>
                </c:pt>
                <c:pt idx="5">
                  <c:v>1.3</c:v>
                </c:pt>
                <c:pt idx="6">
                  <c:v>1.3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0.9</c:v>
                </c:pt>
                <c:pt idx="12">
                  <c:v>0.9</c:v>
                </c:pt>
                <c:pt idx="13">
                  <c:v>0.9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  <c:pt idx="17">
                  <c:v>0.8</c:v>
                </c:pt>
                <c:pt idx="18">
                  <c:v>0.70000000000000018</c:v>
                </c:pt>
                <c:pt idx="19">
                  <c:v>0.70000000000000018</c:v>
                </c:pt>
                <c:pt idx="20">
                  <c:v>0.5</c:v>
                </c:pt>
                <c:pt idx="21">
                  <c:v>0.4</c:v>
                </c:pt>
                <c:pt idx="22">
                  <c:v>0.3000000000000001</c:v>
                </c:pt>
              </c:numCache>
            </c:numRef>
          </c:val>
        </c:ser>
        <c:ser>
          <c:idx val="1"/>
          <c:order val="1"/>
          <c:tx>
            <c:strRef>
              <c:f>Лист2!$B$7</c:f>
              <c:strCache>
                <c:ptCount val="1"/>
                <c:pt idx="0">
                  <c:v>на 1 января 2016</c:v>
                </c:pt>
              </c:strCache>
            </c:strRef>
          </c:tx>
          <c:spPr>
            <a:solidFill>
              <a:srgbClr val="92D050"/>
            </a:solidFill>
          </c:spPr>
          <c:invertIfNegative val="1"/>
          <c:dLbls>
            <c:dLbl>
              <c:idx val="0"/>
              <c:layout>
                <c:manualLayout>
                  <c:x val="-1.9598765432098765E-3"/>
                  <c:y val="-9.5863526570048579E-3"/>
                </c:manualLayout>
              </c:layout>
              <c:showVal val="1"/>
            </c:dLbl>
            <c:dLbl>
              <c:idx val="7"/>
              <c:layout>
                <c:manualLayout>
                  <c:x val="-9.7993827160494183E-3"/>
                  <c:y val="-9.5865036231884415E-3"/>
                </c:manualLayout>
              </c:layout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showVal val="1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showVal val="1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showVal val="1"/>
            </c:dLbl>
            <c:dLbl>
              <c:idx val="18"/>
              <c:layout>
                <c:manualLayout>
                  <c:x val="-9.7993827160494183E-3"/>
                  <c:y val="-7.6690821256038917E-3"/>
                </c:manualLayout>
              </c:layout>
              <c:showVal val="1"/>
            </c:dLbl>
            <c:dLbl>
              <c:idx val="19"/>
              <c:layout>
                <c:manualLayout>
                  <c:x val="-7.8395061728395114E-3"/>
                  <c:y val="-5.8874157858952994E-3"/>
                </c:manualLayout>
              </c:layout>
              <c:showVal val="1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</a:p>
                </c:rich>
              </c:tx>
              <c:showVal val="1"/>
            </c:dLbl>
            <c:dLbl>
              <c:idx val="22"/>
              <c:layout>
                <c:manualLayout>
                  <c:x val="-3.9197530864197531E-3"/>
                  <c:y val="-1.1503623188405821E-2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Лист2!$C$5:$Y$5</c:f>
              <c:strCache>
                <c:ptCount val="23"/>
                <c:pt idx="0">
                  <c:v>Маревский</c:v>
                </c:pt>
                <c:pt idx="1">
                  <c:v>Демянский</c:v>
                </c:pt>
                <c:pt idx="2">
                  <c:v>Любытинский</c:v>
                </c:pt>
                <c:pt idx="3">
                  <c:v>Солецкий</c:v>
                </c:pt>
                <c:pt idx="4">
                  <c:v>В.Новгород</c:v>
                </c:pt>
                <c:pt idx="5">
                  <c:v>Поддорский</c:v>
                </c:pt>
                <c:pt idx="6">
                  <c:v>Чудовский</c:v>
                </c:pt>
                <c:pt idx="7">
                  <c:v>Мошенской</c:v>
                </c:pt>
                <c:pt idx="8">
                  <c:v>Новгородский </c:v>
                </c:pt>
                <c:pt idx="9">
                  <c:v>Область к  труд.нас.</c:v>
                </c:pt>
                <c:pt idx="10">
                  <c:v>Старорусский</c:v>
                </c:pt>
                <c:pt idx="11">
                  <c:v>Шимский</c:v>
                </c:pt>
                <c:pt idx="12">
                  <c:v>Волотовский</c:v>
                </c:pt>
                <c:pt idx="13">
                  <c:v>Парфинский</c:v>
                </c:pt>
                <c:pt idx="14">
                  <c:v>Крестецкий</c:v>
                </c:pt>
                <c:pt idx="15">
                  <c:v>Батецкий</c:v>
                </c:pt>
                <c:pt idx="16">
                  <c:v>Валдайский</c:v>
                </c:pt>
                <c:pt idx="17">
                  <c:v>Хвойнинский</c:v>
                </c:pt>
                <c:pt idx="18">
                  <c:v>Холмский</c:v>
                </c:pt>
                <c:pt idx="19">
                  <c:v>М.Вишерский</c:v>
                </c:pt>
                <c:pt idx="20">
                  <c:v>Пестовский</c:v>
                </c:pt>
                <c:pt idx="21">
                  <c:v>Окуловский</c:v>
                </c:pt>
                <c:pt idx="22">
                  <c:v>Боровичский</c:v>
                </c:pt>
              </c:strCache>
            </c:strRef>
          </c:cat>
          <c:val>
            <c:numRef>
              <c:f>Лист2!$C$7:$Y$7</c:f>
              <c:numCache>
                <c:formatCode>0.0</c:formatCode>
                <c:ptCount val="23"/>
                <c:pt idx="0">
                  <c:v>1.2</c:v>
                </c:pt>
                <c:pt idx="1">
                  <c:v>2.1063189568706129</c:v>
                </c:pt>
                <c:pt idx="2">
                  <c:v>2.3482498892334949</c:v>
                </c:pt>
                <c:pt idx="3">
                  <c:v>1.7831197992339185</c:v>
                </c:pt>
                <c:pt idx="4">
                  <c:v>1.6466112938974908</c:v>
                </c:pt>
                <c:pt idx="5">
                  <c:v>1.5744489428699955</c:v>
                </c:pt>
                <c:pt idx="6">
                  <c:v>1.4953755726510503</c:v>
                </c:pt>
                <c:pt idx="7">
                  <c:v>1.3543307086614178</c:v>
                </c:pt>
                <c:pt idx="8">
                  <c:v>1.3120381683830808</c:v>
                </c:pt>
                <c:pt idx="9">
                  <c:v>1.2672356614198761</c:v>
                </c:pt>
                <c:pt idx="10">
                  <c:v>0.90379008746355705</c:v>
                </c:pt>
                <c:pt idx="11">
                  <c:v>1.2136325852036576</c:v>
                </c:pt>
                <c:pt idx="12">
                  <c:v>1.1662904439428141</c:v>
                </c:pt>
                <c:pt idx="13">
                  <c:v>1.11140867702196</c:v>
                </c:pt>
                <c:pt idx="14">
                  <c:v>1.3479226133840778</c:v>
                </c:pt>
                <c:pt idx="15">
                  <c:v>0.99630996309963082</c:v>
                </c:pt>
                <c:pt idx="16">
                  <c:v>1.0471204188481671</c:v>
                </c:pt>
                <c:pt idx="17">
                  <c:v>1.0450685826257349</c:v>
                </c:pt>
                <c:pt idx="18">
                  <c:v>0.87473757872638203</c:v>
                </c:pt>
                <c:pt idx="19">
                  <c:v>0.61840669334303411</c:v>
                </c:pt>
                <c:pt idx="20">
                  <c:v>0.98177958606049909</c:v>
                </c:pt>
                <c:pt idx="21">
                  <c:v>0.69401739436001053</c:v>
                </c:pt>
                <c:pt idx="22">
                  <c:v>0.3000000000000001</c:v>
                </c:pt>
              </c:numCache>
            </c:numRef>
          </c:val>
        </c:ser>
        <c:axId val="86280064"/>
        <c:axId val="86281600"/>
      </c:barChart>
      <c:catAx>
        <c:axId val="86280064"/>
        <c:scaling>
          <c:orientation val="minMax"/>
        </c:scaling>
        <c:axPos val="l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6281600"/>
        <c:crosses val="autoZero"/>
        <c:auto val="1"/>
        <c:lblAlgn val="ctr"/>
        <c:lblOffset val="100"/>
      </c:catAx>
      <c:valAx>
        <c:axId val="86281600"/>
        <c:scaling>
          <c:orientation val="minMax"/>
        </c:scaling>
        <c:axPos val="b"/>
        <c:majorGridlines/>
        <c:numFmt formatCode="0.0" sourceLinked="1"/>
        <c:tickLblPos val="nextTo"/>
        <c:crossAx val="862800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C00000"/>
                </a:solidFill>
              </a:defRPr>
            </a:pPr>
            <a:r>
              <a:rPr lang="ru-RU">
                <a:solidFill>
                  <a:srgbClr val="C00000"/>
                </a:solidFill>
              </a:rPr>
              <a:t>Динамика численности безработных граждан и заявленных работодателями вакансий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476818681785668"/>
          <c:y val="0.21181855742495884"/>
          <c:w val="0.8215849223666315"/>
          <c:h val="0.59100350773910248"/>
        </c:manualLayout>
      </c:layout>
      <c:lineChart>
        <c:grouping val="standard"/>
        <c:ser>
          <c:idx val="1"/>
          <c:order val="0"/>
          <c:tx>
            <c:strRef>
              <c:f>'Диагр 2'!$A$42</c:f>
              <c:strCache>
                <c:ptCount val="1"/>
                <c:pt idx="0">
                  <c:v>Заявленная работодателями в органы службы занятости  потребность в работниках (вакансии)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/>
              <c:dLblPos val="b"/>
              <c:showVal val="1"/>
            </c:dLbl>
            <c:dLbl>
              <c:idx val="1"/>
              <c:layout/>
              <c:dLblPos val="b"/>
              <c:showVal val="1"/>
            </c:dLbl>
            <c:dLbl>
              <c:idx val="2"/>
              <c:layout/>
              <c:dLblPos val="b"/>
              <c:showVal val="1"/>
            </c:dLbl>
            <c:dLbl>
              <c:idx val="3"/>
              <c:layout/>
              <c:dLblPos val="b"/>
              <c:showVal val="1"/>
            </c:dLbl>
            <c:dLbl>
              <c:idx val="4"/>
              <c:layout/>
              <c:dLblPos val="b"/>
              <c:showVal val="1"/>
            </c:dLbl>
            <c:dLbl>
              <c:idx val="5"/>
              <c:layout/>
              <c:dLblPos val="l"/>
              <c:showVal val="1"/>
            </c:dLbl>
            <c:dLbl>
              <c:idx val="15"/>
              <c:dLblPos val="b"/>
              <c:showVal val="1"/>
            </c:dLbl>
            <c:dLbl>
              <c:idx val="16"/>
              <c:dLblPos val="b"/>
              <c:showVal val="1"/>
            </c:dLbl>
            <c:dLblPos val="t"/>
            <c:showVal val="1"/>
          </c:dLbls>
          <c:cat>
            <c:strRef>
              <c:f>'Диагр 2'!$B$41:$K$41</c:f>
              <c:strCache>
                <c:ptCount val="10"/>
                <c:pt idx="0">
                  <c:v>на 01 января 2016</c:v>
                </c:pt>
                <c:pt idx="1">
                  <c:v>на 01 февраля 2016</c:v>
                </c:pt>
                <c:pt idx="2">
                  <c:v>на 01 марта 2016</c:v>
                </c:pt>
                <c:pt idx="3">
                  <c:v>на 01 апреля 2016</c:v>
                </c:pt>
                <c:pt idx="4">
                  <c:v>на 01 мая 2016</c:v>
                </c:pt>
                <c:pt idx="5">
                  <c:v>на 01 июня 2016</c:v>
                </c:pt>
                <c:pt idx="6">
                  <c:v>на 01 июля 2016</c:v>
                </c:pt>
                <c:pt idx="7">
                  <c:v>на 01 августа 2016</c:v>
                </c:pt>
                <c:pt idx="8">
                  <c:v>на 01 сентября 2016</c:v>
                </c:pt>
                <c:pt idx="9">
                  <c:v>на 01 октября 2016</c:v>
                </c:pt>
              </c:strCache>
            </c:strRef>
          </c:cat>
          <c:val>
            <c:numRef>
              <c:f>'Диагр 2'!$B$42:$K$42</c:f>
              <c:numCache>
                <c:formatCode>General</c:formatCode>
                <c:ptCount val="10"/>
                <c:pt idx="0">
                  <c:v>2916</c:v>
                </c:pt>
                <c:pt idx="1">
                  <c:v>2951</c:v>
                </c:pt>
                <c:pt idx="2">
                  <c:v>2788</c:v>
                </c:pt>
                <c:pt idx="3">
                  <c:v>2868</c:v>
                </c:pt>
                <c:pt idx="4">
                  <c:v>2929</c:v>
                </c:pt>
                <c:pt idx="5">
                  <c:v>4115</c:v>
                </c:pt>
                <c:pt idx="6">
                  <c:v>4472</c:v>
                </c:pt>
                <c:pt idx="7">
                  <c:v>5052</c:v>
                </c:pt>
                <c:pt idx="8">
                  <c:v>3802</c:v>
                </c:pt>
                <c:pt idx="9">
                  <c:v>3748</c:v>
                </c:pt>
              </c:numCache>
            </c:numRef>
          </c:val>
        </c:ser>
        <c:ser>
          <c:idx val="2"/>
          <c:order val="1"/>
          <c:tx>
            <c:strRef>
              <c:f>'Диагр 2'!$A$43</c:f>
              <c:strCache>
                <c:ptCount val="1"/>
                <c:pt idx="0">
                  <c:v>Численность безработных граждан (человек)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6"/>
              <c:layout/>
              <c:dLblPos val="b"/>
              <c:showVal val="1"/>
            </c:dLbl>
            <c:dLbl>
              <c:idx val="7"/>
              <c:layout/>
              <c:dLblPos val="b"/>
              <c:showVal val="1"/>
            </c:dLbl>
            <c:dLbl>
              <c:idx val="8"/>
              <c:layout>
                <c:manualLayout>
                  <c:x val="-4.2624244458327104E-2"/>
                  <c:y val="4.8173452237096223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4.6563638585714079E-2"/>
                  <c:y val="3.8094261543728844E-2"/>
                </c:manualLayout>
              </c:layout>
              <c:dLblPos val="r"/>
              <c:showVal val="1"/>
            </c:dLbl>
            <c:dLbl>
              <c:idx val="10"/>
              <c:dLblPos val="b"/>
              <c:showVal val="1"/>
            </c:dLbl>
            <c:dLbl>
              <c:idx val="11"/>
              <c:dLblPos val="b"/>
              <c:showVal val="1"/>
            </c:dLbl>
            <c:dLbl>
              <c:idx val="12"/>
              <c:dLblPos val="b"/>
              <c:showVal val="1"/>
            </c:dLbl>
            <c:dLbl>
              <c:idx val="13"/>
              <c:dLblPos val="b"/>
              <c:showVal val="1"/>
            </c:dLbl>
            <c:dLbl>
              <c:idx val="14"/>
              <c:dLblPos val="b"/>
              <c:showVal val="1"/>
            </c:dLbl>
            <c:spPr>
              <a:solidFill>
                <a:schemeClr val="accent3">
                  <a:lumMod val="60000"/>
                  <a:lumOff val="40000"/>
                </a:schemeClr>
              </a:solidFill>
            </c:spPr>
            <c:dLblPos val="t"/>
            <c:showVal val="1"/>
          </c:dLbls>
          <c:cat>
            <c:strRef>
              <c:f>'Диагр 2'!$B$41:$K$41</c:f>
              <c:strCache>
                <c:ptCount val="10"/>
                <c:pt idx="0">
                  <c:v>на 01 января 2016</c:v>
                </c:pt>
                <c:pt idx="1">
                  <c:v>на 01 февраля 2016</c:v>
                </c:pt>
                <c:pt idx="2">
                  <c:v>на 01 марта 2016</c:v>
                </c:pt>
                <c:pt idx="3">
                  <c:v>на 01 апреля 2016</c:v>
                </c:pt>
                <c:pt idx="4">
                  <c:v>на 01 мая 2016</c:v>
                </c:pt>
                <c:pt idx="5">
                  <c:v>на 01 июня 2016</c:v>
                </c:pt>
                <c:pt idx="6">
                  <c:v>на 01 июля 2016</c:v>
                </c:pt>
                <c:pt idx="7">
                  <c:v>на 01 августа 2016</c:v>
                </c:pt>
                <c:pt idx="8">
                  <c:v>на 01 сентября 2016</c:v>
                </c:pt>
                <c:pt idx="9">
                  <c:v>на 01 октября 2016</c:v>
                </c:pt>
              </c:strCache>
            </c:strRef>
          </c:cat>
          <c:val>
            <c:numRef>
              <c:f>'Диагр 2'!$B$43:$K$43</c:f>
              <c:numCache>
                <c:formatCode>General</c:formatCode>
                <c:ptCount val="10"/>
                <c:pt idx="0">
                  <c:v>4337</c:v>
                </c:pt>
                <c:pt idx="1">
                  <c:v>4343</c:v>
                </c:pt>
                <c:pt idx="2">
                  <c:v>4615</c:v>
                </c:pt>
                <c:pt idx="3">
                  <c:v>4564</c:v>
                </c:pt>
                <c:pt idx="4">
                  <c:v>4421</c:v>
                </c:pt>
                <c:pt idx="5">
                  <c:v>4247</c:v>
                </c:pt>
                <c:pt idx="6">
                  <c:v>4205</c:v>
                </c:pt>
                <c:pt idx="7">
                  <c:v>3971</c:v>
                </c:pt>
                <c:pt idx="8">
                  <c:v>3777</c:v>
                </c:pt>
                <c:pt idx="9">
                  <c:v>3396</c:v>
                </c:pt>
              </c:numCache>
            </c:numRef>
          </c:val>
        </c:ser>
        <c:marker val="1"/>
        <c:axId val="86339968"/>
        <c:axId val="86341504"/>
      </c:lineChart>
      <c:catAx>
        <c:axId val="8633996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txPr>
          <a:bodyPr rot="-2700000" vert="horz" anchor="ctr" anchorCtr="0"/>
          <a:lstStyle/>
          <a:p>
            <a:pPr>
              <a:defRPr/>
            </a:pPr>
            <a:endParaRPr lang="ru-RU"/>
          </a:p>
        </c:txPr>
        <c:crossAx val="86341504"/>
        <c:crosses val="autoZero"/>
        <c:auto val="1"/>
        <c:lblAlgn val="ctr"/>
        <c:lblOffset val="400"/>
      </c:catAx>
      <c:valAx>
        <c:axId val="86341504"/>
        <c:scaling>
          <c:orientation val="minMax"/>
          <c:min val="2000"/>
        </c:scaling>
        <c:axPos val="l"/>
        <c:majorGridlines/>
        <c:numFmt formatCode="General" sourceLinked="1"/>
        <c:majorTickMark val="none"/>
        <c:tickLblPos val="nextTo"/>
        <c:crossAx val="86339968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3.1841132405660014E-2"/>
          <c:y val="0.14170474126858182"/>
          <c:w val="0.96815883885272469"/>
          <c:h val="7.1545746272008756E-2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9"/>
  <c:chart>
    <c:title>
      <c:tx>
        <c:rich>
          <a:bodyPr/>
          <a:lstStyle/>
          <a:p>
            <a:pPr>
              <a:defRPr>
                <a:solidFill>
                  <a:srgbClr val="C00000"/>
                </a:solidFill>
              </a:defRPr>
            </a:pPr>
            <a:r>
              <a:rPr lang="ru-RU" dirty="0">
                <a:solidFill>
                  <a:srgbClr val="C00000"/>
                </a:solidFill>
              </a:rPr>
              <a:t>Состав безработных за 9 месяцев 2016 года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Состав безработных за 9 месяцев 2016 года</c:v>
                </c:pt>
              </c:strCache>
            </c:strRef>
          </c:tx>
          <c:dPt>
            <c:idx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Pt>
            <c:idx val="2"/>
            <c:spPr>
              <a:solidFill>
                <a:srgbClr val="FFFF66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DAA600"/>
              </a:solidFill>
            </c:spPr>
          </c:dPt>
          <c:dPt>
            <c:idx val="5"/>
            <c:spPr>
              <a:solidFill>
                <a:srgbClr val="FF5050"/>
              </a:solidFill>
            </c:spPr>
          </c:dPt>
          <c:dLbls>
            <c:showPercent val="1"/>
          </c:dLbls>
          <c:cat>
            <c:strRef>
              <c:f>Лист1!$A$2:$A$7</c:f>
              <c:strCache>
                <c:ptCount val="6"/>
                <c:pt idx="0">
                  <c:v>Уволенные по собственному желанию</c:v>
                </c:pt>
                <c:pt idx="1">
                  <c:v>Высвобожденные работники</c:v>
                </c:pt>
                <c:pt idx="2">
                  <c:v>Длительно неработающие и впервые ищущие работу</c:v>
                </c:pt>
                <c:pt idx="3">
                  <c:v>Выпускники</c:v>
                </c:pt>
                <c:pt idx="4">
                  <c:v>Инвалиды</c:v>
                </c:pt>
                <c:pt idx="5">
                  <c:v>Другие категории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2375</c:v>
                </c:pt>
                <c:pt idx="1">
                  <c:v>854</c:v>
                </c:pt>
                <c:pt idx="2">
                  <c:v>1640</c:v>
                </c:pt>
                <c:pt idx="3">
                  <c:v>260</c:v>
                </c:pt>
                <c:pt idx="4">
                  <c:v>587</c:v>
                </c:pt>
                <c:pt idx="5">
                  <c:v>524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C00000"/>
                </a:solidFill>
              </a:rPr>
              <a:t>Заявленная работодателями потребность в работниках </a:t>
            </a:r>
            <a:r>
              <a:rPr lang="ru-RU" dirty="0" smtClean="0">
                <a:solidFill>
                  <a:srgbClr val="C00000"/>
                </a:solidFill>
              </a:rPr>
              <a:t>на 01</a:t>
            </a:r>
            <a:r>
              <a:rPr lang="ru-RU" baseline="0" dirty="0" smtClean="0">
                <a:solidFill>
                  <a:srgbClr val="C00000"/>
                </a:solidFill>
              </a:rPr>
              <a:t> октября 2016 года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9.7406386701662295E-2"/>
          <c:w val="1"/>
          <c:h val="0.901693690378805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Заявленная работодателями потребность в работниках по занятиям</c:v>
                </c:pt>
              </c:strCache>
            </c:strRef>
          </c:tx>
          <c:explosion val="20"/>
          <c:dPt>
            <c:idx val="0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AFDC7E"/>
              </a:solidFill>
            </c:spPr>
          </c:dPt>
          <c:dPt>
            <c:idx val="4"/>
            <c:explosion val="29"/>
            <c:spPr>
              <a:solidFill>
                <a:srgbClr val="1981FF"/>
              </a:solidFill>
            </c:spPr>
          </c:dPt>
          <c:dPt>
            <c:idx val="5"/>
            <c:spPr>
              <a:solidFill>
                <a:srgbClr val="FF5050"/>
              </a:solidFill>
            </c:spPr>
          </c:dPt>
          <c:dPt>
            <c:idx val="6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7"/>
            <c:spPr>
              <a:solidFill>
                <a:srgbClr val="99CCFF"/>
              </a:solidFill>
            </c:spPr>
          </c:dPt>
          <c:dLbls>
            <c:dLbl>
              <c:idx val="1"/>
              <c:layout>
                <c:manualLayout>
                  <c:x val="0.12777777777777788"/>
                  <c:y val="-0.10185185185185186"/>
                </c:manualLayout>
              </c:layout>
              <c:dLblPos val="inEnd"/>
              <c:showCatName val="1"/>
              <c:showPercent val="1"/>
            </c:dLbl>
            <c:dLbl>
              <c:idx val="2"/>
              <c:layout>
                <c:manualLayout>
                  <c:x val="5.1388888888888991E-2"/>
                  <c:y val="-1.4581510647897868E-7"/>
                </c:manualLayout>
              </c:layout>
              <c:dLblPos val="inEnd"/>
              <c:showCatName val="1"/>
              <c:showPercent val="1"/>
            </c:dLbl>
            <c:dLbl>
              <c:idx val="3"/>
              <c:layout>
                <c:manualLayout>
                  <c:x val="3.0555555555555582E-2"/>
                  <c:y val="2.0370370370370431E-2"/>
                </c:manualLayout>
              </c:layout>
              <c:dLblPos val="inEnd"/>
              <c:showCatName val="1"/>
              <c:showPercent val="1"/>
            </c:dLbl>
            <c:dLbl>
              <c:idx val="4"/>
              <c:layout>
                <c:manualLayout>
                  <c:x val="2.77777777777779E-3"/>
                  <c:y val="1.8518518518517882E-3"/>
                </c:manualLayout>
              </c:layout>
              <c:tx>
                <c:rich>
                  <a:bodyPr anchor="t" anchorCtr="1"/>
                  <a:lstStyle/>
                  <a:p>
                    <a:pPr>
                      <a:defRPr sz="1400" b="0">
                        <a:solidFill>
                          <a:schemeClr val="bg1"/>
                        </a:solidFill>
                      </a:defRPr>
                    </a:pPr>
                    <a:r>
                      <a:rPr lang="ru-RU" dirty="0">
                        <a:solidFill>
                          <a:schemeClr val="bg1"/>
                        </a:solidFill>
                      </a:rPr>
                      <a:t>Рабочие промышленности, </a:t>
                    </a:r>
                    <a:endParaRPr lang="ru-RU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 b="0">
                        <a:solidFill>
                          <a:schemeClr val="bg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строительства 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и транспорта
22%</a:t>
                    </a:r>
                  </a:p>
                </c:rich>
              </c:tx>
              <c:spPr/>
              <c:dLblPos val="inEnd"/>
              <c:showCatName val="1"/>
              <c:showPercent val="1"/>
            </c:dLbl>
            <c:dLbl>
              <c:idx val="5"/>
              <c:layout>
                <c:manualLayout>
                  <c:x val="2.7776684164479452E-3"/>
                  <c:y val="2.037037037037043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dirty="0" smtClean="0">
                        <a:solidFill>
                          <a:schemeClr val="bg1"/>
                        </a:solidFill>
                      </a:rPr>
                      <a:t>Неквалифицированные </a:t>
                    </a:r>
                    <a:r>
                      <a:rPr lang="ru-RU" sz="1200" b="0" dirty="0">
                        <a:solidFill>
                          <a:schemeClr val="bg1"/>
                        </a:solidFill>
                      </a:rPr>
                      <a:t>рабочие
11%</a:t>
                    </a:r>
                  </a:p>
                </c:rich>
              </c:tx>
              <c:dLblPos val="inEnd"/>
              <c:showCatName val="1"/>
              <c:showPercent val="1"/>
            </c:dLbl>
            <c:dLbl>
              <c:idx val="6"/>
              <c:layout>
                <c:manualLayout>
                  <c:x val="-5.9722222222222419E-2"/>
                  <c:y val="-0.19629629629629675"/>
                </c:manualLayout>
              </c:layout>
              <c:dLblPos val="inEnd"/>
              <c:showCatName val="1"/>
              <c:showPercent val="1"/>
            </c:dLbl>
            <c:txPr>
              <a:bodyPr anchor="t" anchorCtr="1"/>
              <a:lstStyle/>
              <a:p>
                <a:pPr>
                  <a:defRPr sz="1400" b="0"/>
                </a:pPr>
                <a:endParaRPr lang="ru-RU"/>
              </a:p>
            </c:txPr>
            <c:dLblPos val="inEnd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Медицинский персонал</c:v>
                </c:pt>
                <c:pt idx="1">
                  <c:v>Специалисты в области образования</c:v>
                </c:pt>
                <c:pt idx="2">
                  <c:v>Работники сферы обслуживания и торговли</c:v>
                </c:pt>
                <c:pt idx="3">
                  <c:v>Работники сельского и лесного хозяйства</c:v>
                </c:pt>
                <c:pt idx="4">
                  <c:v>Рабочие промышленности, строительства и транспорта</c:v>
                </c:pt>
                <c:pt idx="5">
                  <c:v>Неквалифицированные рабочие</c:v>
                </c:pt>
                <c:pt idx="6">
                  <c:v>Специалисты в области науки и техники</c:v>
                </c:pt>
                <c:pt idx="7">
                  <c:v>Другие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499</c:v>
                </c:pt>
                <c:pt idx="1">
                  <c:v>153</c:v>
                </c:pt>
                <c:pt idx="2">
                  <c:v>370</c:v>
                </c:pt>
                <c:pt idx="3">
                  <c:v>324</c:v>
                </c:pt>
                <c:pt idx="4">
                  <c:v>842</c:v>
                </c:pt>
                <c:pt idx="5">
                  <c:v>420</c:v>
                </c:pt>
                <c:pt idx="6">
                  <c:v>284</c:v>
                </c:pt>
                <c:pt idx="7">
                  <c:v>877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0.05164</cdr:x>
      <cdr:y>0.30208</cdr:y>
    </cdr:from>
    <cdr:to>
      <cdr:x>0.05664</cdr:x>
      <cdr:y>0.39323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rot="16200000" flipH="1">
          <a:off x="182500" y="2361356"/>
          <a:ext cx="625075" cy="4571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>
            <a:ln>
              <a:solidFill>
                <a:sysClr val="windowText" lastClr="00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0.86719</cdr:x>
      <cdr:y>0.23958</cdr:y>
    </cdr:from>
    <cdr:to>
      <cdr:x>0.875</cdr:x>
      <cdr:y>0.26042</cdr:y>
    </cdr:to>
    <cdr:sp macro="" textlink="">
      <cdr:nvSpPr>
        <cdr:cNvPr id="9" name="Прямая соединительная линия 8"/>
        <cdr:cNvSpPr/>
      </cdr:nvSpPr>
      <cdr:spPr>
        <a:xfrm xmlns:a="http://schemas.openxmlformats.org/drawingml/2006/main" rot="5400000" flipH="1" flipV="1">
          <a:off x="7893833" y="1678803"/>
          <a:ext cx="142921" cy="7141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554" cy="4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532" y="1"/>
            <a:ext cx="2945554" cy="4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2" y="4714714"/>
            <a:ext cx="5436232" cy="446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427"/>
            <a:ext cx="2945554" cy="4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32" y="9429427"/>
            <a:ext cx="2945554" cy="4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7CEE25-873E-47A8-B845-6DA53B93F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7838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7CEE25-873E-47A8-B845-6DA53B93F18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481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C04FDB-0A44-4999-8B74-0830ACCF78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7BE5C-F05E-4A97-993A-97DFECD27A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22140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458198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9835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04800" y="457200"/>
            <a:ext cx="8686800" cy="5622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08721-983C-4C85-84EB-11AE097CABD8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D909-B7BB-4D1A-AE6B-9DF882C405D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26593"/>
      </p:ext>
    </p:extLst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C04FDB-0A44-4999-8B74-0830ACCF78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7BE5C-F05E-4A97-993A-97DFECD27A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25478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C596A-1C40-4D29-9E8B-256594F336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EA27B-DC49-4EE4-AEDD-5AC99A03D0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28783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114288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02725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999758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878EB-DFA9-4D0C-913B-04206386C9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8F111-DBE7-48FC-BB11-7FDBCDC2FE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7838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5E0512-CBA0-4310-920B-F0A25D72DB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6E3FD-E8C5-4F2E-A643-8C69BCA038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093162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C596A-1C40-4D29-9E8B-256594F336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EA27B-DC49-4EE4-AEDD-5AC99A03D0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71776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30672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3365350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197450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160620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04800" y="457200"/>
            <a:ext cx="8686800" cy="5622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08721-983C-4C85-84EB-11AE097CABD8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D909-B7BB-4D1A-AE6B-9DF882C405D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113661"/>
      </p:ext>
    </p:extLst>
  </p:cSld>
  <p:clrMapOvr>
    <a:masterClrMapping/>
  </p:clrMapOvr>
  <p:transition spd="slow">
    <p:wedg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71A7A-1909-4F2F-A590-12378F34C9D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48840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9245E-D99D-45C0-8808-BA44DCA518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049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46540-21D5-4002-8D7E-AD60E88849E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8570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8D32D-A7C9-4D2A-B9F4-462A63C0970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1894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9DC1D-EC63-4586-8D9C-FECAD9DD71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126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597371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763BF-24CA-469D-BCC8-092E9D6B16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349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3AC0B-A15D-4220-B600-03DB6EF5412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731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BFCD3-65F1-4E72-A275-9F34C7C82AB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37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963C8-3760-4ABD-B69B-0905EC11E5C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30376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52656-A8C4-4E76-B034-8E69FA87977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418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0AA5D-DEFB-44D2-B171-89D64421CBB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457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04661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0166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878EB-DFA9-4D0C-913B-04206386C9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8F111-DBE7-48FC-BB11-7FDBCDC2FE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62066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5E0512-CBA0-4310-920B-F0A25D72DB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6E3FD-E8C5-4F2E-A643-8C69BCA038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34767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946142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83563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pic>
        <p:nvPicPr>
          <p:cNvPr id="7" name="Picture 2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36525" y="-12700"/>
            <a:ext cx="9017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4225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wedg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41F39FC-244C-47EF-A25E-9730787AE6A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>
                <a:defRPr/>
              </a:pPr>
              <a:t>10/25/2016</a:t>
            </a:fld>
            <a:endParaRPr lang="en-US" sz="1400" dirty="0">
              <a:solidFill>
                <a:srgbClr val="1F497D"/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EB146D-15BD-419F-B202-3BC3CF33F51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pic>
        <p:nvPicPr>
          <p:cNvPr id="7" name="Picture 2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36525" y="-12700"/>
            <a:ext cx="9017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0411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 spd="slow">
    <p:wedg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FE85FEA-A8E2-4D3B-BAA9-9652CD7D189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271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71600" y="0"/>
            <a:ext cx="8172400" cy="68580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endParaRPr lang="ru-RU" altLang="ru-RU" sz="24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altLang="ru-RU" sz="24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altLang="ru-RU" sz="24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altLang="ru-RU" sz="24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3900" b="1" dirty="0" smtClean="0">
                <a:solidFill>
                  <a:srgbClr val="800000"/>
                </a:solidFill>
                <a:latin typeface="Times New Roman" pitchFamily="18" charset="0"/>
              </a:rPr>
              <a:t>ДОКЛАД на тему: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3900" b="1" dirty="0" smtClean="0">
                <a:solidFill>
                  <a:srgbClr val="800000"/>
                </a:solidFill>
                <a:latin typeface="Times New Roman" pitchFamily="18" charset="0"/>
              </a:rPr>
              <a:t> «О рынке труда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3900" b="1" dirty="0" smtClean="0">
                <a:solidFill>
                  <a:srgbClr val="800000"/>
                </a:solidFill>
                <a:latin typeface="Times New Roman" pitchFamily="18" charset="0"/>
              </a:rPr>
              <a:t> Новгородской области»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altLang="ru-RU" sz="24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990000"/>
                </a:solidFill>
                <a:latin typeface="Times New Roman" pitchFamily="18" charset="0"/>
              </a:rPr>
              <a:t>Директор государственного областного казенного учреждения «Центр занятости населения Новгородской области»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400" b="1" dirty="0" err="1" smtClean="0">
                <a:solidFill>
                  <a:srgbClr val="990000"/>
                </a:solidFill>
                <a:latin typeface="Times New Roman" pitchFamily="18" charset="0"/>
              </a:rPr>
              <a:t>Алисиевич</a:t>
            </a:r>
            <a:r>
              <a:rPr lang="ru-RU" altLang="ru-RU" sz="2400" b="1" dirty="0" smtClean="0">
                <a:solidFill>
                  <a:srgbClr val="990000"/>
                </a:solidFill>
                <a:latin typeface="Times New Roman" pitchFamily="18" charset="0"/>
              </a:rPr>
              <a:t> Александр Александрович</a:t>
            </a:r>
            <a:endParaRPr lang="ru-RU" altLang="ru-RU" sz="24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altLang="ru-RU" sz="1900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 smtClean="0">
                <a:solidFill>
                  <a:srgbClr val="B9B9E7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1600" dirty="0" smtClean="0">
              <a:solidFill>
                <a:srgbClr val="B9B9E7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1600" dirty="0" smtClean="0">
              <a:solidFill>
                <a:srgbClr val="B9B9E7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1600" dirty="0" smtClean="0">
              <a:solidFill>
                <a:srgbClr val="B9B9E7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 smtClean="0">
                <a:solidFill>
                  <a:srgbClr val="B9B9E7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28.10.2016</a:t>
            </a:r>
            <a:endParaRPr lang="ru-RU" sz="1600" dirty="0">
              <a:solidFill>
                <a:srgbClr val="B9B9E7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71715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14290"/>
            <a:ext cx="4000528" cy="857256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 безработицы 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Новгородской области 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01.01.2016 г. по 01.10.2016 г.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6248" y="214290"/>
            <a:ext cx="4572032" cy="857256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 безработицы 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Северо-Западном федеральном округе </a:t>
            </a:r>
          </a:p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01октября 2016 г. 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286248" y="1071546"/>
          <a:ext cx="457203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1" name="Прямая со стрелкой 20"/>
          <p:cNvCxnSpPr/>
          <p:nvPr/>
        </p:nvCxnSpPr>
        <p:spPr>
          <a:xfrm rot="10800000">
            <a:off x="7786710" y="2357430"/>
            <a:ext cx="85725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214282" y="1071546"/>
          <a:ext cx="400052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42844" y="0"/>
          <a:ext cx="900115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15404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571480"/>
          <a:ext cx="8786875" cy="619874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8628"/>
                <a:gridCol w="6786610"/>
                <a:gridCol w="714380"/>
                <a:gridCol w="857257"/>
              </a:tblGrid>
              <a:tr h="6837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b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пп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2016 год                             (чел.)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9 месяцев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года (чел.)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4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Информирование о положении на рынке труда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32500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32422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4009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Численность несовершеннолетних граждан в возрасте от 14 до 18 лет, направленных на работу в свободное от учебы время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1752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1592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Организация общественных работ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205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Временное трудоустройство безработных граждан, испытывающих трудности в поиске работы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0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Временное трудоустройство 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безработных граждан в  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возрасте  18 - 20 лет 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имеющих среднее профессиональное образование и ищущих работу впервые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3335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Профессиональное обучение и дополнительное профессиональное образование безработных граждан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9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Профессиональная ориентация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9635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205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Организация ярмарок вакансий и учебных мест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32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адаптация безработных граждан на рынке труда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580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205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Самозанятость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11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Психологическая поддержка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962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Численность женщин, направленных на профессиональное обучение и получение дополнительного профессионального образования в период отпуска по уходу за ребенком до достижения им возраста 3 лет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09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Численность граждан, получивших государственную услугу по содействию в переезде (переселении) в другую местность  для трудоустройства по направлению органов службы занятости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962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субсидии организациям, 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индивидуальным 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предпринимателям, физ.лицам-производителям товаров, работ, услуг на возмещение затрат на создание условий для совмещения женщинами обязанностей по воспитанию детей с трудовой деятельностью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  <a:tr h="262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Численность  инвалидов, трудоустроенных на оборудованные (оснащенные) для них рабочие места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4446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Содействие трудоустройству родителей, воспитывающих 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детей-инвалидов</a:t>
                      </a:r>
                      <a:r>
                        <a:rPr lang="en-US" sz="12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многодетных родителей, 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 оборудованные (оснащенные) для них рабочие места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5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квотируемых рабочих мест для трудоустройства несовершеннолетних граждан (ед.)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1538" y="214290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Выполнение государственного задания на 2016 </a:t>
            </a:r>
            <a:r>
              <a:rPr lang="ru-RU" dirty="0" smtClean="0">
                <a:solidFill>
                  <a:srgbClr val="C00000"/>
                </a:solidFill>
              </a:rPr>
              <a:t>год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299460"/>
            <a:ext cx="6030416" cy="158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4400" b="1" i="1" kern="0" dirty="0" smtClean="0">
                <a:solidFill>
                  <a:srgbClr val="660033"/>
                </a:solidFill>
                <a:latin typeface="Times New Roman" pitchFamily="18" charset="0"/>
              </a:rPr>
              <a:t>Доклад закончен</a:t>
            </a:r>
          </a:p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4400" b="1" i="1" kern="0" dirty="0" smtClean="0">
                <a:solidFill>
                  <a:srgbClr val="660033"/>
                </a:solidFill>
                <a:latin typeface="Times New Roman" pitchFamily="18" charset="0"/>
              </a:rPr>
              <a:t>Спасибо за внимание</a:t>
            </a:r>
            <a:endParaRPr lang="ru-RU" sz="4400" b="1" i="1" kern="0" dirty="0">
              <a:solidFill>
                <a:srgbClr val="660033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596574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24402</TotalTime>
  <Words>440</Words>
  <Application>Microsoft Office PowerPoint</Application>
  <PresentationFormat>Экран (4:3)</PresentationFormat>
  <Paragraphs>135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2_Тема Office</vt:lpstr>
      <vt:lpstr>1_Оформление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Комитет Ив. обл. по труду, содействию занятости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Жиделева</dc:creator>
  <cp:lastModifiedBy>User</cp:lastModifiedBy>
  <cp:revision>1877</cp:revision>
  <cp:lastPrinted>2016-07-13T14:13:52Z</cp:lastPrinted>
  <dcterms:created xsi:type="dcterms:W3CDTF">2012-01-11T12:42:25Z</dcterms:created>
  <dcterms:modified xsi:type="dcterms:W3CDTF">2016-10-25T08:50:27Z</dcterms:modified>
</cp:coreProperties>
</file>